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mover o slide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notas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&lt;cabeçalho&gt;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&lt;data/hora&gt;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&lt;rodapé&gt;</a:t>
            </a:r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0228FA8-BB5F-4F5B-9739-EBE80E42A3EA}" type="slidenum">
              <a:rPr b="0" lang="pt-BR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E2A5DB-0AC4-4014-9086-73F2F9E6DE30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7AFF50-0150-48EF-87D6-097C52226DDF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8D0553-4B65-49DA-B9FF-0C8193FDD04E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4DD72D-B66A-499F-BEAD-FB537E0C1FBC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0C7D5A-6ABC-4996-9A55-28D0210C5811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1DB31B-1CA0-40DE-BBD1-99F86A82AC96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B0F0D9-400A-4CDA-8A49-030D90CD9EF7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B1B7098-F9C6-4DED-A9CE-050ECA95B29D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B1464A-B913-4E06-B106-7395F5A73BE6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BB2D5A-F2D1-4CF7-A8F6-A3532AE1FA93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DE499B-8163-45EC-A685-02635E3E511A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3062FD-7174-40D7-B143-F92D67053C51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03327F-39E7-47A1-AE3B-4401635645A8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763A9E-B893-4018-8C90-A60D486D4A16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200" strike="noStrike" u="none">
              <a:solidFill>
                <a:schemeClr val="dk1"/>
              </a:solidFill>
              <a:uFillTx/>
              <a:latin typeface="Calibri"/>
              <a:ea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3EC836-07C0-4587-A9A9-72EC19BBFBFE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&lt;número&gt;</a:t>
            </a:fld>
            <a:endParaRPr b="0" lang="pt-BR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1;p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Google Shape;12;p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Google Shape;13;p2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;p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Google Shape;16;p3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Google Shape;17;p3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;p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Google Shape;20;p4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Google Shape;21;p4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;p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Google Shape;24;p5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Google Shape;25;p5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7;p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Google Shape;28;p6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Google Shape;29;p6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1;p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Google Shape;32;p7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Google Shape;33;p7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5;p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Google Shape;36;p8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Google Shape;37;p8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9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Google Shape;40;p9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Google Shape;41;p9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do texto do título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5.º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6.º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trike="noStrike" u="none">
                <a:solidFill>
                  <a:srgbClr val="000000"/>
                </a:solidFill>
                <a:uFillTx/>
                <a:latin typeface="Arial"/>
              </a:rPr>
              <a:t>7.º nível de tópicos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8;p11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Google Shape;49;p11"/>
          <p:cNvSpPr/>
          <p:nvPr/>
        </p:nvSpPr>
        <p:spPr>
          <a:xfrm>
            <a:off x="793800" y="891720"/>
            <a:ext cx="7487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445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Programação Funcional em Java</a:t>
            </a:r>
            <a:endParaRPr b="0" lang="pt-BR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Google Shape;50;p11"/>
          <p:cNvSpPr/>
          <p:nvPr/>
        </p:nvSpPr>
        <p:spPr>
          <a:xfrm>
            <a:off x="793800" y="2552400"/>
            <a:ext cx="7556040" cy="30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339840">
              <a:lnSpc>
                <a:spcPct val="162000"/>
              </a:lnSpc>
              <a:buClr>
                <a:srgbClr val="4c4c4d"/>
              </a:buClr>
              <a:buFont typeface="Heebo"/>
              <a:buChar char="●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Paradigma que trata a computação como avaliação de funções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39840">
              <a:lnSpc>
                <a:spcPct val="162000"/>
              </a:lnSpc>
              <a:buClr>
                <a:srgbClr val="4c4c4d"/>
              </a:buClr>
              <a:buFont typeface="Heebo"/>
              <a:buChar char="●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Evita mudanças de estado e dados mutáveis. 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39840">
              <a:lnSpc>
                <a:spcPct val="162000"/>
              </a:lnSpc>
              <a:buClr>
                <a:srgbClr val="4c4c4d"/>
              </a:buClr>
              <a:buFont typeface="Heebo"/>
              <a:buChar char="●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Recursos de programação funcional foram introduzidos no Java 8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339840">
              <a:lnSpc>
                <a:spcPct val="162000"/>
              </a:lnSpc>
              <a:buClr>
                <a:srgbClr val="4c4c4d"/>
              </a:buClr>
              <a:buFont typeface="Heebo"/>
              <a:buChar char="○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adição de expressões lambda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339840">
              <a:lnSpc>
                <a:spcPct val="162000"/>
              </a:lnSpc>
              <a:buClr>
                <a:srgbClr val="4c4c4d"/>
              </a:buClr>
              <a:buFont typeface="Heebo"/>
              <a:buChar char="○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pacote java.util.function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339840">
              <a:lnSpc>
                <a:spcPct val="162000"/>
              </a:lnSpc>
              <a:buClr>
                <a:srgbClr val="4c4c4d"/>
              </a:buClr>
              <a:buFont typeface="Heebo"/>
              <a:buChar char="○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API Stream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339840">
              <a:lnSpc>
                <a:spcPct val="162000"/>
              </a:lnSpc>
              <a:buClr>
                <a:srgbClr val="4c4c4d"/>
              </a:buClr>
              <a:buFont typeface="Heebo"/>
              <a:buChar char="○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Funções de order superior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914400" indent="-339840">
              <a:lnSpc>
                <a:spcPct val="162000"/>
              </a:lnSpc>
              <a:buClr>
                <a:srgbClr val="4c4c4d"/>
              </a:buClr>
              <a:buFont typeface="Heebo"/>
              <a:buChar char="○"/>
            </a:pPr>
            <a:r>
              <a:rPr b="0" lang="en-US" sz="17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imutabilidade</a:t>
            </a:r>
            <a:endParaRPr b="0" lang="pt-BR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Google Shape;51;p11"/>
          <p:cNvSpPr/>
          <p:nvPr/>
        </p:nvSpPr>
        <p:spPr>
          <a:xfrm>
            <a:off x="793800" y="6346080"/>
            <a:ext cx="362520" cy="362520"/>
          </a:xfrm>
          <a:prstGeom prst="roundRect">
            <a:avLst>
              <a:gd name="adj" fmla="val 25194296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" name="Google Shape;52;p11" descr="preencoded.png"/>
          <p:cNvPicPr/>
          <p:nvPr/>
        </p:nvPicPr>
        <p:blipFill>
          <a:blip r:embed="rId2"/>
          <a:stretch/>
        </p:blipFill>
        <p:spPr>
          <a:xfrm>
            <a:off x="801360" y="6353640"/>
            <a:ext cx="347400" cy="3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Google Shape;53;p11"/>
          <p:cNvSpPr/>
          <p:nvPr/>
        </p:nvSpPr>
        <p:spPr>
          <a:xfrm>
            <a:off x="1270080" y="6329160"/>
            <a:ext cx="34099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por Rodrigo Malara</a:t>
            </a:r>
            <a:endParaRPr b="0" lang="pt-BR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80;p20"/>
          <p:cNvSpPr/>
          <p:nvPr/>
        </p:nvSpPr>
        <p:spPr>
          <a:xfrm>
            <a:off x="1397880" y="561600"/>
            <a:ext cx="126234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Exemplo de variável imutável em um lambda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4" name="Google Shape;181;p20" descr=""/>
          <p:cNvPicPr/>
          <p:nvPr/>
        </p:nvPicPr>
        <p:blipFill>
          <a:blip r:embed="rId1"/>
          <a:stretch/>
        </p:blipFill>
        <p:spPr>
          <a:xfrm>
            <a:off x="1098360" y="1370160"/>
            <a:ext cx="12433680" cy="634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87;p21"/>
          <p:cNvSpPr/>
          <p:nvPr/>
        </p:nvSpPr>
        <p:spPr>
          <a:xfrm>
            <a:off x="777240" y="610560"/>
            <a:ext cx="6346080" cy="69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35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Funções de Ordem Superior</a:t>
            </a:r>
            <a:endParaRPr b="0" lang="pt-BR" sz="4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6" name="Google Shape;188;p21" descr="preencoded.png"/>
          <p:cNvPicPr/>
          <p:nvPr/>
        </p:nvPicPr>
        <p:blipFill>
          <a:blip r:embed="rId1"/>
          <a:stretch/>
        </p:blipFill>
        <p:spPr>
          <a:xfrm>
            <a:off x="2967480" y="1748520"/>
            <a:ext cx="2157120" cy="12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Google Shape;189;p21" descr="preencoded.png"/>
          <p:cNvPicPr/>
          <p:nvPr/>
        </p:nvPicPr>
        <p:blipFill>
          <a:blip r:embed="rId2"/>
          <a:stretch/>
        </p:blipFill>
        <p:spPr>
          <a:xfrm>
            <a:off x="3889800" y="2351880"/>
            <a:ext cx="312120" cy="3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" name="Google Shape;190;p21"/>
          <p:cNvSpPr/>
          <p:nvPr/>
        </p:nvSpPr>
        <p:spPr>
          <a:xfrm>
            <a:off x="5346720" y="1970640"/>
            <a:ext cx="2883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Funções como resultados</a:t>
            </a:r>
            <a:endParaRPr b="0" lang="pt-BR" sz="2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Google Shape;191;p21"/>
          <p:cNvSpPr/>
          <p:nvPr/>
        </p:nvSpPr>
        <p:spPr>
          <a:xfrm>
            <a:off x="5346720" y="2450880"/>
            <a:ext cx="2883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Retornam outras funções</a:t>
            </a:r>
            <a:endParaRPr b="0" lang="pt-BR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Google Shape;192;p21"/>
          <p:cNvSpPr/>
          <p:nvPr/>
        </p:nvSpPr>
        <p:spPr>
          <a:xfrm>
            <a:off x="5180400" y="3040920"/>
            <a:ext cx="8616960" cy="14760"/>
          </a:xfrm>
          <a:prstGeom prst="roundRect">
            <a:avLst>
              <a:gd name="adj" fmla="val 218600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1" name="Google Shape;193;p21" descr="preencoded.png"/>
          <p:cNvPicPr/>
          <p:nvPr/>
        </p:nvPicPr>
        <p:blipFill>
          <a:blip r:embed="rId3"/>
          <a:stretch/>
        </p:blipFill>
        <p:spPr>
          <a:xfrm>
            <a:off x="1888560" y="3083760"/>
            <a:ext cx="4314600" cy="12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Google Shape;194;p21" descr="preencoded.png"/>
          <p:cNvPicPr/>
          <p:nvPr/>
        </p:nvPicPr>
        <p:blipFill>
          <a:blip r:embed="rId4"/>
          <a:stretch/>
        </p:blipFill>
        <p:spPr>
          <a:xfrm>
            <a:off x="3889800" y="3528360"/>
            <a:ext cx="312120" cy="3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Google Shape;195;p21"/>
          <p:cNvSpPr/>
          <p:nvPr/>
        </p:nvSpPr>
        <p:spPr>
          <a:xfrm>
            <a:off x="6425640" y="3305880"/>
            <a:ext cx="30074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Funções como parâmetros</a:t>
            </a:r>
            <a:endParaRPr b="0" lang="pt-BR" sz="2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Google Shape;196;p21"/>
          <p:cNvSpPr/>
          <p:nvPr/>
        </p:nvSpPr>
        <p:spPr>
          <a:xfrm>
            <a:off x="6425640" y="3786120"/>
            <a:ext cx="37846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Aceitam outras funções como entrada</a:t>
            </a:r>
            <a:endParaRPr b="0" lang="pt-BR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Google Shape;197;p21"/>
          <p:cNvSpPr/>
          <p:nvPr/>
        </p:nvSpPr>
        <p:spPr>
          <a:xfrm>
            <a:off x="6258960" y="4376160"/>
            <a:ext cx="7538040" cy="14760"/>
          </a:xfrm>
          <a:prstGeom prst="roundRect">
            <a:avLst>
              <a:gd name="adj" fmla="val 218600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5040" bIns="50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6" name="Google Shape;198;p21" descr="preencoded.png"/>
          <p:cNvPicPr/>
          <p:nvPr/>
        </p:nvPicPr>
        <p:blipFill>
          <a:blip r:embed="rId5"/>
          <a:stretch/>
        </p:blipFill>
        <p:spPr>
          <a:xfrm>
            <a:off x="810000" y="4419000"/>
            <a:ext cx="6472080" cy="127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Google Shape;199;p21" descr="preencoded.png"/>
          <p:cNvPicPr/>
          <p:nvPr/>
        </p:nvPicPr>
        <p:blipFill>
          <a:blip r:embed="rId6"/>
          <a:stretch/>
        </p:blipFill>
        <p:spPr>
          <a:xfrm>
            <a:off x="3889800" y="4863600"/>
            <a:ext cx="312120" cy="38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Google Shape;200;p21"/>
          <p:cNvSpPr/>
          <p:nvPr/>
        </p:nvSpPr>
        <p:spPr>
          <a:xfrm>
            <a:off x="7504560" y="4641120"/>
            <a:ext cx="35906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1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Base da programação funcional</a:t>
            </a:r>
            <a:endParaRPr b="0" lang="pt-BR" sz="2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Google Shape;201;p21"/>
          <p:cNvSpPr/>
          <p:nvPr/>
        </p:nvSpPr>
        <p:spPr>
          <a:xfrm>
            <a:off x="7504560" y="5121360"/>
            <a:ext cx="36518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Fundamento essencial do paradigma</a:t>
            </a:r>
            <a:endParaRPr b="0" lang="pt-BR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Google Shape;202;p21"/>
          <p:cNvSpPr/>
          <p:nvPr/>
        </p:nvSpPr>
        <p:spPr>
          <a:xfrm>
            <a:off x="777240" y="5948640"/>
            <a:ext cx="130755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Funções de ordem superior são funções que podem receber outras funções como parâmetros ou retornar funções como resultados. Este conceito-chave na programação funcional permite um estilo de codificação mais expressivo e modular.</a:t>
            </a:r>
            <a:endParaRPr b="0" lang="pt-BR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Google Shape;203;p21"/>
          <p:cNvSpPr/>
          <p:nvPr/>
        </p:nvSpPr>
        <p:spPr>
          <a:xfrm>
            <a:off x="777240" y="6908760"/>
            <a:ext cx="1307556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10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Exemplo: public static void processNumbers(List numbers, Function processor) { for (int i = 0; i &lt; numbers.size(); i++) { numbers.set(i, processor.apply(numbers.get(i))); } }</a:t>
            </a:r>
            <a:endParaRPr b="0" lang="pt-BR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209;p22"/>
          <p:cNvSpPr/>
          <p:nvPr/>
        </p:nvSpPr>
        <p:spPr>
          <a:xfrm>
            <a:off x="1397880" y="561600"/>
            <a:ext cx="126234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Exemplo de funções de ordem-superior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3" name="Google Shape;210;p22" descr=""/>
          <p:cNvPicPr/>
          <p:nvPr/>
        </p:nvPicPr>
        <p:blipFill>
          <a:blip r:embed="rId1"/>
          <a:stretch/>
        </p:blipFill>
        <p:spPr>
          <a:xfrm>
            <a:off x="795240" y="1413720"/>
            <a:ext cx="12499200" cy="638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216;p2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3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Google Shape;217;p23"/>
          <p:cNvSpPr/>
          <p:nvPr/>
        </p:nvSpPr>
        <p:spPr>
          <a:xfrm>
            <a:off x="6162840" y="531360"/>
            <a:ext cx="4831560" cy="6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8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Paralelismo</a:t>
            </a:r>
            <a:endParaRPr b="0" lang="pt-BR" sz="3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Google Shape;218;p23"/>
          <p:cNvSpPr/>
          <p:nvPr/>
        </p:nvSpPr>
        <p:spPr>
          <a:xfrm>
            <a:off x="6162840" y="1521720"/>
            <a:ext cx="375012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2x</a:t>
            </a:r>
            <a:endParaRPr b="0" lang="pt-BR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Google Shape;219;p23"/>
          <p:cNvSpPr/>
          <p:nvPr/>
        </p:nvSpPr>
        <p:spPr>
          <a:xfrm>
            <a:off x="6829920" y="2401200"/>
            <a:ext cx="24156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Desempenho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Google Shape;220;p23"/>
          <p:cNvSpPr/>
          <p:nvPr/>
        </p:nvSpPr>
        <p:spPr>
          <a:xfrm>
            <a:off x="6162840" y="2819160"/>
            <a:ext cx="375012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Potencial de aumento significativo em operações intensivas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Google Shape;221;p23"/>
          <p:cNvSpPr/>
          <p:nvPr/>
        </p:nvSpPr>
        <p:spPr>
          <a:xfrm>
            <a:off x="10203120" y="1521720"/>
            <a:ext cx="375048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N</a:t>
            </a:r>
            <a:endParaRPr b="0" lang="pt-BR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Google Shape;222;p23"/>
          <p:cNvSpPr/>
          <p:nvPr/>
        </p:nvSpPr>
        <p:spPr>
          <a:xfrm>
            <a:off x="10870560" y="2401200"/>
            <a:ext cx="24156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Escalabilidade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Google Shape;223;p23"/>
          <p:cNvSpPr/>
          <p:nvPr/>
        </p:nvSpPr>
        <p:spPr>
          <a:xfrm>
            <a:off x="10203120" y="2819160"/>
            <a:ext cx="375048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Escala com o número de núcleos disponíveis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Google Shape;224;p23"/>
          <p:cNvSpPr/>
          <p:nvPr/>
        </p:nvSpPr>
        <p:spPr>
          <a:xfrm>
            <a:off x="8183160" y="4113720"/>
            <a:ext cx="375012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1</a:t>
            </a:r>
            <a:endParaRPr b="0" lang="pt-BR" sz="5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Google Shape;225;p23"/>
          <p:cNvSpPr/>
          <p:nvPr/>
        </p:nvSpPr>
        <p:spPr>
          <a:xfrm>
            <a:off x="8850240" y="4992840"/>
            <a:ext cx="241560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Simplicidade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Google Shape;226;p23"/>
          <p:cNvSpPr/>
          <p:nvPr/>
        </p:nvSpPr>
        <p:spPr>
          <a:xfrm>
            <a:off x="8183160" y="5410800"/>
            <a:ext cx="3750120" cy="61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Uma simples mudança de .stream() para .parallelStream()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Google Shape;227;p23"/>
          <p:cNvSpPr/>
          <p:nvPr/>
        </p:nvSpPr>
        <p:spPr>
          <a:xfrm>
            <a:off x="6162840" y="6246360"/>
            <a:ext cx="7790760" cy="9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 programação funcional incentiva a escrita de código que pode ser facilmente paralelizado. A API Stream fornece métodos para execução paralela de operações em streams, permitindo aproveitar sistemas multicore.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Google Shape;228;p23"/>
          <p:cNvSpPr/>
          <p:nvPr/>
        </p:nvSpPr>
        <p:spPr>
          <a:xfrm>
            <a:off x="6162840" y="7391160"/>
            <a:ext cx="779076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Exemplo: 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234;p24"/>
          <p:cNvSpPr/>
          <p:nvPr/>
        </p:nvSpPr>
        <p:spPr>
          <a:xfrm>
            <a:off x="1397880" y="561600"/>
            <a:ext cx="126234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Exemplo de paralelismo com programação funcional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Google Shape;235;p24" descr=""/>
          <p:cNvPicPr/>
          <p:nvPr/>
        </p:nvPicPr>
        <p:blipFill>
          <a:blip r:embed="rId1"/>
          <a:stretch/>
        </p:blipFill>
        <p:spPr>
          <a:xfrm>
            <a:off x="1908000" y="1316520"/>
            <a:ext cx="9138960" cy="6586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241;p25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Google Shape;242;p25"/>
          <p:cNvSpPr/>
          <p:nvPr/>
        </p:nvSpPr>
        <p:spPr>
          <a:xfrm>
            <a:off x="600120" y="744120"/>
            <a:ext cx="7943760" cy="10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35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Benefícios da Programação Funcional em Java</a:t>
            </a:r>
            <a:endParaRPr b="0" lang="pt-BR" sz="3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1" name="Google Shape;243;p25" descr="preencoded.png"/>
          <p:cNvPicPr/>
          <p:nvPr/>
        </p:nvPicPr>
        <p:blipFill>
          <a:blip r:embed="rId2"/>
          <a:stretch/>
        </p:blipFill>
        <p:spPr>
          <a:xfrm>
            <a:off x="600120" y="2072880"/>
            <a:ext cx="428040" cy="42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Google Shape;244;p25"/>
          <p:cNvSpPr/>
          <p:nvPr/>
        </p:nvSpPr>
        <p:spPr>
          <a:xfrm>
            <a:off x="600120" y="2672640"/>
            <a:ext cx="214236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Concisão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Google Shape;245;p25"/>
          <p:cNvSpPr/>
          <p:nvPr/>
        </p:nvSpPr>
        <p:spPr>
          <a:xfrm>
            <a:off x="600120" y="3043440"/>
            <a:ext cx="250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Expressões lambda tornam o código mais conciso e legível.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4" name="Google Shape;246;p25" descr="preencoded.png"/>
          <p:cNvPicPr/>
          <p:nvPr/>
        </p:nvPicPr>
        <p:blipFill>
          <a:blip r:embed="rId3"/>
          <a:stretch/>
        </p:blipFill>
        <p:spPr>
          <a:xfrm>
            <a:off x="3319200" y="2072880"/>
            <a:ext cx="428040" cy="42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Google Shape;247;p25"/>
          <p:cNvSpPr/>
          <p:nvPr/>
        </p:nvSpPr>
        <p:spPr>
          <a:xfrm>
            <a:off x="3319200" y="2672640"/>
            <a:ext cx="214236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Paralelismo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Google Shape;248;p25"/>
          <p:cNvSpPr/>
          <p:nvPr/>
        </p:nvSpPr>
        <p:spPr>
          <a:xfrm>
            <a:off x="3319200" y="3043440"/>
            <a:ext cx="25048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Facilidade para paralelizar código devido à imutabilidade e ausência de estado.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7" name="Google Shape;249;p25" descr="preencoded.png"/>
          <p:cNvPicPr/>
          <p:nvPr/>
        </p:nvPicPr>
        <p:blipFill>
          <a:blip r:embed="rId4"/>
          <a:stretch/>
        </p:blipFill>
        <p:spPr>
          <a:xfrm>
            <a:off x="6038640" y="2072880"/>
            <a:ext cx="428040" cy="42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Google Shape;250;p25"/>
          <p:cNvSpPr/>
          <p:nvPr/>
        </p:nvSpPr>
        <p:spPr>
          <a:xfrm>
            <a:off x="6038640" y="2672640"/>
            <a:ext cx="214236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Previsibilidade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Google Shape;251;p25"/>
          <p:cNvSpPr/>
          <p:nvPr/>
        </p:nvSpPr>
        <p:spPr>
          <a:xfrm>
            <a:off x="6038640" y="3043440"/>
            <a:ext cx="25048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Imutabilidade reduz efeitos colaterais e torna o código mais previsível.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0" name="Google Shape;252;p25" descr="preencoded.png"/>
          <p:cNvPicPr/>
          <p:nvPr/>
        </p:nvPicPr>
        <p:blipFill>
          <a:blip r:embed="rId5"/>
          <a:stretch/>
        </p:blipFill>
        <p:spPr>
          <a:xfrm>
            <a:off x="600120" y="4209120"/>
            <a:ext cx="428040" cy="42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Google Shape;253;p25"/>
          <p:cNvSpPr/>
          <p:nvPr/>
        </p:nvSpPr>
        <p:spPr>
          <a:xfrm>
            <a:off x="600120" y="4808880"/>
            <a:ext cx="214236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7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Testabilidade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Google Shape;254;p25"/>
          <p:cNvSpPr/>
          <p:nvPr/>
        </p:nvSpPr>
        <p:spPr>
          <a:xfrm>
            <a:off x="600120" y="5179680"/>
            <a:ext cx="25048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Funções sem efeitos colaterais são mais fáceis de testar.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Google Shape;255;p25"/>
          <p:cNvSpPr/>
          <p:nvPr/>
        </p:nvSpPr>
        <p:spPr>
          <a:xfrm>
            <a:off x="600120" y="5920920"/>
            <a:ext cx="79437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 programação funcional em Java complementa o paradigma de programação orientada a objetos existente e fornece aos desenvolvedores ferramentas poderosas para escrever código mais expressivo, modular e de fácil manutenção.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Google Shape;256;p25"/>
          <p:cNvSpPr/>
          <p:nvPr/>
        </p:nvSpPr>
        <p:spPr>
          <a:xfrm>
            <a:off x="600120" y="6936840"/>
            <a:ext cx="79437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50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Ela promove o uso de funções puras, imutabilidade e funções de ordem superior, resultando em código frequentemente mais conciso e fácil de entender.</a:t>
            </a:r>
            <a:endParaRPr b="0" lang="pt-BR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9;p1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Google Shape;60;p12"/>
          <p:cNvSpPr/>
          <p:nvPr/>
        </p:nvSpPr>
        <p:spPr>
          <a:xfrm>
            <a:off x="6198480" y="561600"/>
            <a:ext cx="5087520" cy="63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Expressões Lambda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Google Shape;61;p12"/>
          <p:cNvSpPr/>
          <p:nvPr/>
        </p:nvSpPr>
        <p:spPr>
          <a:xfrm>
            <a:off x="6198480" y="1502640"/>
            <a:ext cx="3757680" cy="2474280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Google Shape;62;p12"/>
          <p:cNvSpPr/>
          <p:nvPr/>
        </p:nvSpPr>
        <p:spPr>
          <a:xfrm>
            <a:off x="6402240" y="1706400"/>
            <a:ext cx="254340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Definição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Google Shape;63;p12"/>
          <p:cNvSpPr/>
          <p:nvPr/>
        </p:nvSpPr>
        <p:spPr>
          <a:xfrm>
            <a:off x="6402240" y="2146320"/>
            <a:ext cx="3350880" cy="162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Expressões lambda são uma forma concisa de representar funções anônimas, fornecendo uma sintaxe clara para escrever interfaces funcionais.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Google Shape;64;p12"/>
          <p:cNvSpPr/>
          <p:nvPr/>
        </p:nvSpPr>
        <p:spPr>
          <a:xfrm>
            <a:off x="10160280" y="1502640"/>
            <a:ext cx="3757680" cy="2474280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Google Shape;65;p12"/>
          <p:cNvSpPr/>
          <p:nvPr/>
        </p:nvSpPr>
        <p:spPr>
          <a:xfrm>
            <a:off x="10363680" y="1706400"/>
            <a:ext cx="254340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Sintaxe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Google Shape;66;p12"/>
          <p:cNvSpPr/>
          <p:nvPr/>
        </p:nvSpPr>
        <p:spPr>
          <a:xfrm>
            <a:off x="10363680" y="2146320"/>
            <a:ext cx="3350880" cy="130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Substituem classes anônimas tradicionais com uma sintaxe mais simples e direta, usando o operador -&gt;.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Google Shape;67;p12"/>
          <p:cNvSpPr/>
          <p:nvPr/>
        </p:nvSpPr>
        <p:spPr>
          <a:xfrm>
            <a:off x="6198480" y="4181040"/>
            <a:ext cx="7719120" cy="1497600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Google Shape;68;p12"/>
          <p:cNvSpPr/>
          <p:nvPr/>
        </p:nvSpPr>
        <p:spPr>
          <a:xfrm>
            <a:off x="6402240" y="4384440"/>
            <a:ext cx="254340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Benefício</a:t>
            </a:r>
            <a:endParaRPr b="0" lang="pt-BR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Google Shape;69;p12"/>
          <p:cNvSpPr/>
          <p:nvPr/>
        </p:nvSpPr>
        <p:spPr>
          <a:xfrm>
            <a:off x="6402240" y="4824360"/>
            <a:ext cx="7312320" cy="6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São a pedra angular da programação funcional em Java, permitindo código mais conciso e legível.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Google Shape;70;p12"/>
          <p:cNvSpPr/>
          <p:nvPr/>
        </p:nvSpPr>
        <p:spPr>
          <a:xfrm>
            <a:off x="6198480" y="5907960"/>
            <a:ext cx="77191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 de expressão lambda comparada com classe anônima tradicional: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Google Shape;71;p12"/>
          <p:cNvSpPr/>
          <p:nvPr/>
        </p:nvSpPr>
        <p:spPr>
          <a:xfrm>
            <a:off x="6198480" y="6462360"/>
            <a:ext cx="7719120" cy="65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// Tradicional: Runnable runnable1 = new Runnable() { public void run() { System.out.println("Hello!"); } };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Google Shape;72;p12"/>
          <p:cNvSpPr/>
          <p:nvPr/>
        </p:nvSpPr>
        <p:spPr>
          <a:xfrm>
            <a:off x="6198480" y="7342200"/>
            <a:ext cx="77191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// Lambda: Runnable runnable2 = () -&gt; System.out.println("Hello!");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78;p13"/>
          <p:cNvSpPr/>
          <p:nvPr/>
        </p:nvSpPr>
        <p:spPr>
          <a:xfrm>
            <a:off x="1397880" y="561600"/>
            <a:ext cx="508752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Expressões Lambda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Google Shape;79;p13"/>
          <p:cNvSpPr/>
          <p:nvPr/>
        </p:nvSpPr>
        <p:spPr>
          <a:xfrm>
            <a:off x="1196640" y="1424160"/>
            <a:ext cx="77191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 de expressão lambda comparada com classe anônima tradicional: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" name="Google Shape;80;p13" descr=""/>
          <p:cNvPicPr/>
          <p:nvPr/>
        </p:nvPicPr>
        <p:blipFill>
          <a:blip r:embed="rId1"/>
          <a:stretch/>
        </p:blipFill>
        <p:spPr>
          <a:xfrm>
            <a:off x="413640" y="1901880"/>
            <a:ext cx="8802360" cy="59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Google Shape;81;p13"/>
          <p:cNvSpPr/>
          <p:nvPr/>
        </p:nvSpPr>
        <p:spPr>
          <a:xfrm>
            <a:off x="6156360" y="2910240"/>
            <a:ext cx="5068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VS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87;p14"/>
          <p:cNvSpPr/>
          <p:nvPr/>
        </p:nvSpPr>
        <p:spPr>
          <a:xfrm>
            <a:off x="1397880" y="561600"/>
            <a:ext cx="508752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Expressões Lambda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Google Shape;88;p14"/>
          <p:cNvSpPr/>
          <p:nvPr/>
        </p:nvSpPr>
        <p:spPr>
          <a:xfrm>
            <a:off x="1196640" y="1424160"/>
            <a:ext cx="77191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 de expressão lambda comparada com classe anônima tradicional: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2" name="Google Shape;89;p14" descr=""/>
          <p:cNvPicPr/>
          <p:nvPr/>
        </p:nvPicPr>
        <p:blipFill>
          <a:blip r:embed="rId1"/>
          <a:stretch/>
        </p:blipFill>
        <p:spPr>
          <a:xfrm>
            <a:off x="438480" y="1961280"/>
            <a:ext cx="13665600" cy="442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Google Shape;90;p14"/>
          <p:cNvSpPr/>
          <p:nvPr/>
        </p:nvSpPr>
        <p:spPr>
          <a:xfrm>
            <a:off x="6156360" y="2910240"/>
            <a:ext cx="506880" cy="56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VS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96;p15"/>
          <p:cNvSpPr/>
          <p:nvPr/>
        </p:nvSpPr>
        <p:spPr>
          <a:xfrm>
            <a:off x="1397880" y="561600"/>
            <a:ext cx="508752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Expressões Lambda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Google Shape;97;p15"/>
          <p:cNvSpPr/>
          <p:nvPr/>
        </p:nvSpPr>
        <p:spPr>
          <a:xfrm>
            <a:off x="1196640" y="1424160"/>
            <a:ext cx="7719120" cy="3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Exemplo de expressão lambda comparada com classe anônima tradicional: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6" name="Google Shape;98;p15" descr=""/>
          <p:cNvPicPr/>
          <p:nvPr/>
        </p:nvPicPr>
        <p:blipFill>
          <a:blip r:embed="rId1"/>
          <a:stretch/>
        </p:blipFill>
        <p:spPr>
          <a:xfrm>
            <a:off x="504000" y="2200320"/>
            <a:ext cx="13336920" cy="471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" name="Google Shape;99;p15"/>
          <p:cNvSpPr/>
          <p:nvPr/>
        </p:nvSpPr>
        <p:spPr>
          <a:xfrm>
            <a:off x="7028640" y="7282080"/>
            <a:ext cx="7200720" cy="9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59000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Interface Funcional → Possui apenas 1 método abstrato e pode ser representada por um lambda</a:t>
            </a:r>
            <a:endParaRPr b="0" lang="pt-BR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05;p1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Google Shape;106;p16"/>
          <p:cNvSpPr/>
          <p:nvPr/>
        </p:nvSpPr>
        <p:spPr>
          <a:xfrm>
            <a:off x="6226560" y="597960"/>
            <a:ext cx="5286600" cy="66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15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Interfaces Funcionais</a:t>
            </a:r>
            <a:endParaRPr b="0" lang="pt-BR" sz="41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Google Shape;107;p16"/>
          <p:cNvSpPr/>
          <p:nvPr/>
        </p:nvSpPr>
        <p:spPr>
          <a:xfrm>
            <a:off x="6464520" y="1576080"/>
            <a:ext cx="22680" cy="4802760"/>
          </a:xfrm>
          <a:prstGeom prst="roundRect">
            <a:avLst>
              <a:gd name="adj" fmla="val 138766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Google Shape;108;p16"/>
          <p:cNvSpPr/>
          <p:nvPr/>
        </p:nvSpPr>
        <p:spPr>
          <a:xfrm>
            <a:off x="6679440" y="1802520"/>
            <a:ext cx="633960" cy="22680"/>
          </a:xfrm>
          <a:prstGeom prst="roundRect">
            <a:avLst>
              <a:gd name="adj" fmla="val 138766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920" bIns="7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Google Shape;109;p16"/>
          <p:cNvSpPr/>
          <p:nvPr/>
        </p:nvSpPr>
        <p:spPr>
          <a:xfrm>
            <a:off x="6226560" y="1576080"/>
            <a:ext cx="475560" cy="4755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3" name="Google Shape;110;p16" descr="preencoded.png"/>
          <p:cNvPicPr/>
          <p:nvPr/>
        </p:nvPicPr>
        <p:blipFill>
          <a:blip r:embed="rId2"/>
          <a:stretch/>
        </p:blipFill>
        <p:spPr>
          <a:xfrm>
            <a:off x="6305760" y="1615680"/>
            <a:ext cx="316800" cy="39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Google Shape;111;p16"/>
          <p:cNvSpPr/>
          <p:nvPr/>
        </p:nvSpPr>
        <p:spPr>
          <a:xfrm>
            <a:off x="7521840" y="1648440"/>
            <a:ext cx="26431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Definição</a:t>
            </a:r>
            <a:endParaRPr b="0" lang="pt-BR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Google Shape;112;p16"/>
          <p:cNvSpPr/>
          <p:nvPr/>
        </p:nvSpPr>
        <p:spPr>
          <a:xfrm>
            <a:off x="7521840" y="2105640"/>
            <a:ext cx="63680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Interfaces com um único método abstrato, também chamadas de métodos funcionais.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Google Shape;113;p16"/>
          <p:cNvSpPr/>
          <p:nvPr/>
        </p:nvSpPr>
        <p:spPr>
          <a:xfrm>
            <a:off x="6679440" y="3431520"/>
            <a:ext cx="633960" cy="22680"/>
          </a:xfrm>
          <a:prstGeom prst="roundRect">
            <a:avLst>
              <a:gd name="adj" fmla="val 138766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920" bIns="7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Google Shape;114;p16"/>
          <p:cNvSpPr/>
          <p:nvPr/>
        </p:nvSpPr>
        <p:spPr>
          <a:xfrm>
            <a:off x="6226560" y="3205080"/>
            <a:ext cx="475560" cy="4755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8" name="Google Shape;115;p16" descr="preencoded.png"/>
          <p:cNvPicPr/>
          <p:nvPr/>
        </p:nvPicPr>
        <p:blipFill>
          <a:blip r:embed="rId3"/>
          <a:stretch/>
        </p:blipFill>
        <p:spPr>
          <a:xfrm>
            <a:off x="6305760" y="3244680"/>
            <a:ext cx="316800" cy="39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16;p16"/>
          <p:cNvSpPr/>
          <p:nvPr/>
        </p:nvSpPr>
        <p:spPr>
          <a:xfrm>
            <a:off x="7521840" y="3277800"/>
            <a:ext cx="26431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Anotação</a:t>
            </a:r>
            <a:endParaRPr b="0" lang="pt-BR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Google Shape;117;p16"/>
          <p:cNvSpPr/>
          <p:nvPr/>
        </p:nvSpPr>
        <p:spPr>
          <a:xfrm>
            <a:off x="7521840" y="3735000"/>
            <a:ext cx="6368040" cy="67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Marcadas com @FunctionalInterface para garantir que contenham apenas um método abstrato.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Google Shape;118;p16"/>
          <p:cNvSpPr/>
          <p:nvPr/>
        </p:nvSpPr>
        <p:spPr>
          <a:xfrm>
            <a:off x="6679440" y="5060880"/>
            <a:ext cx="633960" cy="22680"/>
          </a:xfrm>
          <a:prstGeom prst="roundRect">
            <a:avLst>
              <a:gd name="adj" fmla="val 138766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7920" bIns="7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Google Shape;119;p16"/>
          <p:cNvSpPr/>
          <p:nvPr/>
        </p:nvSpPr>
        <p:spPr>
          <a:xfrm>
            <a:off x="6226560" y="4834440"/>
            <a:ext cx="475560" cy="4755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Google Shape;120;p16" descr="preencoded.png"/>
          <p:cNvPicPr/>
          <p:nvPr/>
        </p:nvPicPr>
        <p:blipFill>
          <a:blip r:embed="rId4"/>
          <a:stretch/>
        </p:blipFill>
        <p:spPr>
          <a:xfrm>
            <a:off x="6305760" y="4874040"/>
            <a:ext cx="316800" cy="39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Google Shape;121;p16"/>
          <p:cNvSpPr/>
          <p:nvPr/>
        </p:nvSpPr>
        <p:spPr>
          <a:xfrm>
            <a:off x="7521840" y="4907160"/>
            <a:ext cx="264312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6000"/>
              </a:lnSpc>
              <a:tabLst>
                <a:tab algn="l" pos="0"/>
              </a:tabLst>
            </a:pPr>
            <a:r>
              <a:rPr b="0" lang="en-US" sz="205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Implementação</a:t>
            </a:r>
            <a:endParaRPr b="0" lang="pt-BR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Google Shape;122;p16"/>
          <p:cNvSpPr/>
          <p:nvPr/>
        </p:nvSpPr>
        <p:spPr>
          <a:xfrm>
            <a:off x="7521840" y="5364360"/>
            <a:ext cx="6868440" cy="3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Podem ser instanciadas usando expressões lambda: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Google Shape;123;p16"/>
          <p:cNvSpPr/>
          <p:nvPr/>
        </p:nvSpPr>
        <p:spPr>
          <a:xfrm>
            <a:off x="6226560" y="6616800"/>
            <a:ext cx="7663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O pacote java.util.function fornece várias interfaces funcionais como Function, Consumer, BiFunction, Predicate e Supplier, que representam diferentes tipos de funções e são comumente usadas com expressões lambda.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Google Shape;124;p16"/>
          <p:cNvSpPr/>
          <p:nvPr/>
        </p:nvSpPr>
        <p:spPr>
          <a:xfrm>
            <a:off x="7521840" y="5821200"/>
            <a:ext cx="652824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600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4c4c4d"/>
                </a:solidFill>
                <a:uFillTx/>
                <a:latin typeface="Courier New"/>
                <a:ea typeface="Courier New"/>
              </a:rPr>
              <a:t>Runnable myFunc = () -&gt; System.out.println("Olá");</a:t>
            </a:r>
            <a:endParaRPr b="0" lang="pt-BR" sz="1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130;p17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Google Shape;131;p17"/>
          <p:cNvSpPr/>
          <p:nvPr/>
        </p:nvSpPr>
        <p:spPr>
          <a:xfrm>
            <a:off x="649080" y="510120"/>
            <a:ext cx="4637160" cy="5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4000"/>
              </a:lnSpc>
              <a:tabLst>
                <a:tab algn="l" pos="0"/>
              </a:tabLst>
            </a:pPr>
            <a:r>
              <a:rPr b="0" lang="en-US" sz="365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API Stream</a:t>
            </a:r>
            <a:endParaRPr b="0" lang="pt-BR" sz="3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0" name="Google Shape;132;p17" descr="preencoded.png"/>
          <p:cNvPicPr/>
          <p:nvPr/>
        </p:nvPicPr>
        <p:blipFill>
          <a:blip r:embed="rId2"/>
          <a:stretch/>
        </p:blipFill>
        <p:spPr>
          <a:xfrm>
            <a:off x="649080" y="1367640"/>
            <a:ext cx="927000" cy="111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Google Shape;133;p17"/>
          <p:cNvSpPr/>
          <p:nvPr/>
        </p:nvSpPr>
        <p:spPr>
          <a:xfrm>
            <a:off x="1854720" y="1553040"/>
            <a:ext cx="231840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Filter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Google Shape;134;p17"/>
          <p:cNvSpPr/>
          <p:nvPr/>
        </p:nvSpPr>
        <p:spPr>
          <a:xfrm>
            <a:off x="1854720" y="1954080"/>
            <a:ext cx="6639840" cy="2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Filtra elementos com base em um predicado</a:t>
            </a:r>
            <a:endParaRPr b="0" lang="pt-BR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3" name="Google Shape;135;p17" descr="preencoded.png"/>
          <p:cNvPicPr/>
          <p:nvPr/>
        </p:nvPicPr>
        <p:blipFill>
          <a:blip r:embed="rId3"/>
          <a:stretch/>
        </p:blipFill>
        <p:spPr>
          <a:xfrm>
            <a:off x="649080" y="2480760"/>
            <a:ext cx="927000" cy="111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Google Shape;136;p17"/>
          <p:cNvSpPr/>
          <p:nvPr/>
        </p:nvSpPr>
        <p:spPr>
          <a:xfrm>
            <a:off x="1854720" y="2666160"/>
            <a:ext cx="231840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Map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Google Shape;137;p17"/>
          <p:cNvSpPr/>
          <p:nvPr/>
        </p:nvSpPr>
        <p:spPr>
          <a:xfrm>
            <a:off x="1854720" y="3066840"/>
            <a:ext cx="6639840" cy="2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Transforma elementos aplicando uma função</a:t>
            </a:r>
            <a:endParaRPr b="0" lang="pt-BR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6" name="Google Shape;138;p17" descr="preencoded.png"/>
          <p:cNvPicPr/>
          <p:nvPr/>
        </p:nvPicPr>
        <p:blipFill>
          <a:blip r:embed="rId4"/>
          <a:stretch/>
        </p:blipFill>
        <p:spPr>
          <a:xfrm>
            <a:off x="649080" y="3593520"/>
            <a:ext cx="927000" cy="111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7" name="Google Shape;139;p17"/>
          <p:cNvSpPr/>
          <p:nvPr/>
        </p:nvSpPr>
        <p:spPr>
          <a:xfrm>
            <a:off x="1854720" y="3778920"/>
            <a:ext cx="231840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Reduce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Google Shape;140;p17"/>
          <p:cNvSpPr/>
          <p:nvPr/>
        </p:nvSpPr>
        <p:spPr>
          <a:xfrm>
            <a:off x="1854720" y="4179960"/>
            <a:ext cx="6639840" cy="2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Combina elementos para produzir um resultado</a:t>
            </a:r>
            <a:endParaRPr b="0" lang="pt-BR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Google Shape;141;p17" descr="preencoded.png"/>
          <p:cNvPicPr/>
          <p:nvPr/>
        </p:nvPicPr>
        <p:blipFill>
          <a:blip r:embed="rId5"/>
          <a:stretch/>
        </p:blipFill>
        <p:spPr>
          <a:xfrm>
            <a:off x="649080" y="4706280"/>
            <a:ext cx="927000" cy="1112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Google Shape;142;p17"/>
          <p:cNvSpPr/>
          <p:nvPr/>
        </p:nvSpPr>
        <p:spPr>
          <a:xfrm>
            <a:off x="1854720" y="4891680"/>
            <a:ext cx="2318400" cy="28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4c4c4d"/>
                </a:solidFill>
                <a:uFillTx/>
                <a:latin typeface="Crimson Pro"/>
                <a:ea typeface="Crimson Pro"/>
              </a:rPr>
              <a:t>Collect</a:t>
            </a:r>
            <a:endParaRPr b="0" lang="pt-BR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Google Shape;143;p17"/>
          <p:cNvSpPr/>
          <p:nvPr/>
        </p:nvSpPr>
        <p:spPr>
          <a:xfrm>
            <a:off x="1854720" y="5292720"/>
            <a:ext cx="6639840" cy="2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Acumula elementos em uma coleção</a:t>
            </a:r>
            <a:endParaRPr b="0" lang="pt-BR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Google Shape;144;p17"/>
          <p:cNvSpPr/>
          <p:nvPr/>
        </p:nvSpPr>
        <p:spPr>
          <a:xfrm>
            <a:off x="649080" y="6027840"/>
            <a:ext cx="7845480" cy="88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58000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Streams fornecem uma abordagem funcional para processar sequências de elementos. Eles permitem expressar manipulações complexas de dados usando um pipeline de operações, como map, filter e reduce.</a:t>
            </a:r>
            <a:endParaRPr b="0" lang="pt-BR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50;p18" descr=""/>
          <p:cNvPicPr/>
          <p:nvPr/>
        </p:nvPicPr>
        <p:blipFill>
          <a:blip r:embed="rId1"/>
          <a:stretch/>
        </p:blipFill>
        <p:spPr>
          <a:xfrm>
            <a:off x="1534680" y="1339920"/>
            <a:ext cx="11561040" cy="641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Google Shape;151;p18"/>
          <p:cNvSpPr/>
          <p:nvPr/>
        </p:nvSpPr>
        <p:spPr>
          <a:xfrm>
            <a:off x="1397880" y="561600"/>
            <a:ext cx="126234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Processamento de Coleções através de Streams</a:t>
            </a:r>
            <a:endParaRPr b="0" lang="pt-BR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57;p19"/>
          <p:cNvSpPr/>
          <p:nvPr/>
        </p:nvSpPr>
        <p:spPr>
          <a:xfrm>
            <a:off x="682560" y="577080"/>
            <a:ext cx="48744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25000"/>
              </a:lnSpc>
              <a:tabLst>
                <a:tab algn="l" pos="0"/>
              </a:tabLst>
            </a:pPr>
            <a:r>
              <a:rPr b="0" lang="en-US" sz="38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Imutabilidade</a:t>
            </a:r>
            <a:endParaRPr b="0" lang="pt-BR" sz="3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6" name="Google Shape;158;p19" descr="preencoded.png"/>
          <p:cNvPicPr/>
          <p:nvPr/>
        </p:nvPicPr>
        <p:blipFill>
          <a:blip r:embed="rId1"/>
          <a:stretch/>
        </p:blipFill>
        <p:spPr>
          <a:xfrm>
            <a:off x="3335400" y="2829600"/>
            <a:ext cx="7958880" cy="795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Google Shape;159;p19" descr="preencoded.png"/>
          <p:cNvPicPr/>
          <p:nvPr/>
        </p:nvPicPr>
        <p:blipFill>
          <a:blip r:embed="rId2"/>
          <a:stretch/>
        </p:blipFill>
        <p:spPr>
          <a:xfrm>
            <a:off x="4393080" y="5461560"/>
            <a:ext cx="328680" cy="41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Google Shape;160;p19" descr="preencoded.png"/>
          <p:cNvPicPr/>
          <p:nvPr/>
        </p:nvPicPr>
        <p:blipFill>
          <a:blip r:embed="rId3"/>
          <a:stretch/>
        </p:blipFill>
        <p:spPr>
          <a:xfrm>
            <a:off x="3335400" y="2829600"/>
            <a:ext cx="7958880" cy="795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Google Shape;161;p19" descr="preencoded.png"/>
          <p:cNvPicPr/>
          <p:nvPr/>
        </p:nvPicPr>
        <p:blipFill>
          <a:blip r:embed="rId4"/>
          <a:stretch/>
        </p:blipFill>
        <p:spPr>
          <a:xfrm>
            <a:off x="6008400" y="3846240"/>
            <a:ext cx="328680" cy="41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Google Shape;162;p19" descr="preencoded.png"/>
          <p:cNvPicPr/>
          <p:nvPr/>
        </p:nvPicPr>
        <p:blipFill>
          <a:blip r:embed="rId5"/>
          <a:stretch/>
        </p:blipFill>
        <p:spPr>
          <a:xfrm>
            <a:off x="3335400" y="2829600"/>
            <a:ext cx="7958880" cy="795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Google Shape;163;p19" descr="preencoded.png"/>
          <p:cNvPicPr/>
          <p:nvPr/>
        </p:nvPicPr>
        <p:blipFill>
          <a:blip r:embed="rId6"/>
          <a:stretch/>
        </p:blipFill>
        <p:spPr>
          <a:xfrm>
            <a:off x="8292600" y="3846240"/>
            <a:ext cx="328680" cy="410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Google Shape;164;p19" descr="preencoded.png"/>
          <p:cNvPicPr/>
          <p:nvPr/>
        </p:nvPicPr>
        <p:blipFill>
          <a:blip r:embed="rId7"/>
          <a:stretch/>
        </p:blipFill>
        <p:spPr>
          <a:xfrm>
            <a:off x="3335400" y="2829600"/>
            <a:ext cx="7958880" cy="795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Google Shape;165;p19" descr="preencoded.png"/>
          <p:cNvPicPr/>
          <p:nvPr/>
        </p:nvPicPr>
        <p:blipFill>
          <a:blip r:embed="rId8"/>
          <a:stretch/>
        </p:blipFill>
        <p:spPr>
          <a:xfrm>
            <a:off x="9907920" y="5461560"/>
            <a:ext cx="328680" cy="4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Google Shape;166;p19"/>
          <p:cNvSpPr/>
          <p:nvPr/>
        </p:nvSpPr>
        <p:spPr>
          <a:xfrm>
            <a:off x="682560" y="7028640"/>
            <a:ext cx="1326528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63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A imutabilidade é crucial em aplicações multithread. Ela permite que uma thread atue em um objeto imutável sem se preocupar com outras threads, pois sabe que ninguém está modificando o objeto. Isso torna os objetos imutáveis mais seguros que os mutáveis.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Google Shape;167;p19"/>
          <p:cNvSpPr/>
          <p:nvPr/>
        </p:nvSpPr>
        <p:spPr>
          <a:xfrm>
            <a:off x="1012320" y="2868480"/>
            <a:ext cx="2436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Definição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Google Shape;168;p19"/>
          <p:cNvSpPr/>
          <p:nvPr/>
        </p:nvSpPr>
        <p:spPr>
          <a:xfrm>
            <a:off x="682560" y="3289680"/>
            <a:ext cx="30967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3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Objetos que, uma vez criados, não podem ser alterados.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Google Shape;169;p19"/>
          <p:cNvSpPr/>
          <p:nvPr/>
        </p:nvSpPr>
        <p:spPr>
          <a:xfrm>
            <a:off x="4401720" y="1576080"/>
            <a:ext cx="2436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Thread Safety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Google Shape;170;p19"/>
          <p:cNvSpPr/>
          <p:nvPr/>
        </p:nvSpPr>
        <p:spPr>
          <a:xfrm>
            <a:off x="4071960" y="1997640"/>
            <a:ext cx="30967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3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Objetos imutáveis são mais seguros em ambientes multithread.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Google Shape;171;p19"/>
          <p:cNvSpPr/>
          <p:nvPr/>
        </p:nvSpPr>
        <p:spPr>
          <a:xfrm>
            <a:off x="7791120" y="1576080"/>
            <a:ext cx="2436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Implementação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Google Shape;172;p19"/>
          <p:cNvSpPr/>
          <p:nvPr/>
        </p:nvSpPr>
        <p:spPr>
          <a:xfrm>
            <a:off x="7461360" y="1997640"/>
            <a:ext cx="30967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3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Use a palavra-chave final para criar variáveis imutáveis em Java.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Google Shape;173;p19"/>
          <p:cNvSpPr/>
          <p:nvPr/>
        </p:nvSpPr>
        <p:spPr>
          <a:xfrm>
            <a:off x="11180520" y="2868480"/>
            <a:ext cx="2436840" cy="30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23000"/>
              </a:lnSpc>
              <a:tabLst>
                <a:tab algn="l" pos="0"/>
              </a:tabLst>
            </a:pPr>
            <a:r>
              <a:rPr b="0" lang="en-US" sz="1900" strike="noStrike" u="none">
                <a:solidFill>
                  <a:srgbClr val="152d47"/>
                </a:solidFill>
                <a:uFillTx/>
                <a:latin typeface="Crimson Pro"/>
                <a:ea typeface="Crimson Pro"/>
              </a:rPr>
              <a:t>Previsibilidade</a:t>
            </a:r>
            <a:endParaRPr b="0" lang="pt-BR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Google Shape;174;p19"/>
          <p:cNvSpPr/>
          <p:nvPr/>
        </p:nvSpPr>
        <p:spPr>
          <a:xfrm>
            <a:off x="10850760" y="3289680"/>
            <a:ext cx="30967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63000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4c4c4d"/>
                </a:solidFill>
                <a:uFillTx/>
                <a:latin typeface="Heebo"/>
                <a:ea typeface="Heebo"/>
              </a:rPr>
              <a:t>Reduz efeitos colaterais e torna o código mais previsível.</a:t>
            </a:r>
            <a:endParaRPr b="0" lang="pt-BR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LibreOffice/24.8.7.2$Linux_X86_64 LibreOffice_project/f4f281f562fb585d46b0af5755dfe1eb6adc047f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2025-06-25T17:08:33Z</dcterms:modified>
  <cp:revision>1</cp:revision>
  <dc:subject/>
  <dc:title/>
</cp:coreProperties>
</file>